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9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11.png" ContentType="image/png"/>
  <Override PartName="/ppt/media/image1.jpeg" ContentType="image/jpeg"/>
  <Override PartName="/ppt/media/image21.png" ContentType="image/png"/>
  <Override PartName="/ppt/media/image6.png" ContentType="image/png"/>
  <Override PartName="/ppt/media/image3.jpeg" ContentType="image/jpeg"/>
  <Override PartName="/ppt/media/image16.png" ContentType="image/png"/>
  <Override PartName="/ppt/media/image4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28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8.png" ContentType="image/png"/>
  <Override PartName="/ppt/media/image2.jpeg" ContentType="image/jpeg"/>
  <Override PartName="/ppt/media/image7.png" ContentType="image/png"/>
  <Override PartName="/ppt/media/image22.png" ContentType="image/png"/>
  <Override PartName="/ppt/media/image27.jpeg" ContentType="image/jpeg"/>
  <Override PartName="/ppt/media/image23.png" ContentType="image/png"/>
  <Override PartName="/ppt/media/image8.png" ContentType="image/png"/>
  <Override PartName="/ppt/media/image25.png" ContentType="image/png"/>
  <Override PartName="/ppt/media/image20.png" ContentType="image/png"/>
  <Override PartName="/ppt/media/image5.png" ContentType="image/png"/>
  <Override PartName="/ppt/media/image17.png" ContentType="image/png"/>
  <Override PartName="/ppt/media/image26.jpeg" ContentType="image/jpeg"/>
  <Override PartName="/ppt/media/image1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1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2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7200000"/>
            <a:ext cx="10078560" cy="35856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0"/>
            <a:ext cx="10078560" cy="161856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9270000" y="6894000"/>
            <a:ext cx="538560" cy="53856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7200000"/>
            <a:ext cx="10078560" cy="35856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>
            <a:off x="0" y="0"/>
            <a:ext cx="10078560" cy="161856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3"/>
          <p:cNvSpPr/>
          <p:nvPr/>
        </p:nvSpPr>
        <p:spPr>
          <a:xfrm>
            <a:off x="9270000" y="6894000"/>
            <a:ext cx="538560" cy="53856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0" y="7200000"/>
            <a:ext cx="10078560" cy="35856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2"/>
          <p:cNvSpPr/>
          <p:nvPr/>
        </p:nvSpPr>
        <p:spPr>
          <a:xfrm>
            <a:off x="0" y="0"/>
            <a:ext cx="10078560" cy="161856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3"/>
          <p:cNvSpPr/>
          <p:nvPr/>
        </p:nvSpPr>
        <p:spPr>
          <a:xfrm>
            <a:off x="9270000" y="6894000"/>
            <a:ext cx="538560" cy="53856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560" cy="2090520"/>
          </a:xfrm>
          <a:prstGeom prst="rect">
            <a:avLst/>
          </a:prstGeom>
        </p:spPr>
        <p:txBody>
          <a:bodyPr lIns="0" rIns="0" tIns="0" bIns="0">
            <a:normAutofit fontScale="6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560" cy="2090520"/>
          </a:xfrm>
          <a:prstGeom prst="rect">
            <a:avLst/>
          </a:prstGeom>
        </p:spPr>
        <p:txBody>
          <a:bodyPr lIns="0" rIns="0" tIns="0" bIns="0">
            <a:normAutofit fontScale="6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560" cy="2090520"/>
          </a:xfrm>
          <a:prstGeom prst="rect">
            <a:avLst/>
          </a:prstGeom>
        </p:spPr>
        <p:txBody>
          <a:bodyPr lIns="0" rIns="0" tIns="0" bIns="0">
            <a:normAutofit fontScale="6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PlaceHolder 8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560" cy="2090520"/>
          </a:xfrm>
          <a:prstGeom prst="rect">
            <a:avLst/>
          </a:prstGeom>
        </p:spPr>
        <p:txBody>
          <a:bodyPr lIns="0" rIns="0" tIns="0" bIns="0">
            <a:normAutofit fontScale="66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0" y="7200000"/>
            <a:ext cx="10078560" cy="35856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"/>
          <p:cNvSpPr/>
          <p:nvPr/>
        </p:nvSpPr>
        <p:spPr>
          <a:xfrm>
            <a:off x="0" y="0"/>
            <a:ext cx="10078560" cy="161856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>
            <a:off x="9270000" y="6894000"/>
            <a:ext cx="538560" cy="53856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7200000"/>
            <a:ext cx="10078560" cy="35856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2"/>
          <p:cNvSpPr/>
          <p:nvPr/>
        </p:nvSpPr>
        <p:spPr>
          <a:xfrm>
            <a:off x="0" y="0"/>
            <a:ext cx="10078560" cy="161856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3"/>
          <p:cNvSpPr/>
          <p:nvPr/>
        </p:nvSpPr>
        <p:spPr>
          <a:xfrm>
            <a:off x="9270000" y="6894000"/>
            <a:ext cx="538560" cy="53856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1640" cy="209052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1640" cy="2090520"/>
          </a:xfrm>
          <a:prstGeom prst="rect">
            <a:avLst/>
          </a:prstGeom>
        </p:spPr>
        <p:txBody>
          <a:bodyPr lIns="0" rIns="0" tIns="0" bIns="0">
            <a:normAutofit fontScale="9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0" y="7200000"/>
            <a:ext cx="10078560" cy="35856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"/>
          <p:cNvSpPr/>
          <p:nvPr/>
        </p:nvSpPr>
        <p:spPr>
          <a:xfrm>
            <a:off x="0" y="0"/>
            <a:ext cx="10078560" cy="161856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3"/>
          <p:cNvSpPr/>
          <p:nvPr/>
        </p:nvSpPr>
        <p:spPr>
          <a:xfrm>
            <a:off x="9270000" y="6894000"/>
            <a:ext cx="538560" cy="53856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0" y="7200000"/>
            <a:ext cx="10078560" cy="35856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2"/>
          <p:cNvSpPr/>
          <p:nvPr/>
        </p:nvSpPr>
        <p:spPr>
          <a:xfrm>
            <a:off x="0" y="0"/>
            <a:ext cx="10078560" cy="161856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3"/>
          <p:cNvSpPr/>
          <p:nvPr/>
        </p:nvSpPr>
        <p:spPr>
          <a:xfrm>
            <a:off x="9270000" y="6894000"/>
            <a:ext cx="538560" cy="53856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0" y="7200000"/>
            <a:ext cx="10078560" cy="35856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2"/>
          <p:cNvSpPr/>
          <p:nvPr/>
        </p:nvSpPr>
        <p:spPr>
          <a:xfrm>
            <a:off x="0" y="0"/>
            <a:ext cx="10078560" cy="161856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3"/>
          <p:cNvSpPr/>
          <p:nvPr/>
        </p:nvSpPr>
        <p:spPr>
          <a:xfrm>
            <a:off x="9270000" y="6894000"/>
            <a:ext cx="538560" cy="53856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3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3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365760" y="2286000"/>
            <a:ext cx="9358560" cy="421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15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Source Sans Pro Black"/>
                <a:ea typeface="DejaVu Sans"/>
              </a:rPr>
              <a:t>Determining Retail Categories to Open in the Church Hill Neighborhood of Richmond, VA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4000" spc="-1" strike="noStrike"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4000" spc="-1" strike="noStrike"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Source Sans Pro Black"/>
                <a:ea typeface="DejaVu Sans"/>
              </a:rPr>
              <a:t>Mitch Phillips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9235440" y="7040880"/>
            <a:ext cx="639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1/21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" descr=""/>
          <p:cNvPicPr/>
          <p:nvPr/>
        </p:nvPicPr>
        <p:blipFill>
          <a:blip r:embed="rId1"/>
          <a:stretch/>
        </p:blipFill>
        <p:spPr>
          <a:xfrm>
            <a:off x="3749040" y="4296960"/>
            <a:ext cx="5104800" cy="2808000"/>
          </a:xfrm>
          <a:prstGeom prst="rect">
            <a:avLst/>
          </a:prstGeom>
          <a:ln>
            <a:noFill/>
          </a:ln>
        </p:spPr>
      </p:pic>
      <p:sp>
        <p:nvSpPr>
          <p:cNvPr id="382" name="CustomShape 1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Data Preparation – PCA Dimensionality Reduction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360000" y="1980000"/>
            <a:ext cx="4211280" cy="503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Address data sparsity with principle component analysis.</a:t>
            </a: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Project the 310-dim data down to lower dimensions.</a:t>
            </a: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Choose 3 dimensions based on explained variance plot.</a:t>
            </a: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Plot the first three principle components to visualize the spread of the 106 neighborhoods before clustering.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2"/>
          <a:stretch/>
        </p:blipFill>
        <p:spPr>
          <a:xfrm>
            <a:off x="4754880" y="1893960"/>
            <a:ext cx="4137840" cy="2402280"/>
          </a:xfrm>
          <a:prstGeom prst="rect">
            <a:avLst/>
          </a:prstGeom>
          <a:ln>
            <a:noFill/>
          </a:ln>
        </p:spPr>
      </p:pic>
      <p:sp>
        <p:nvSpPr>
          <p:cNvPr id="385" name="CustomShape 3"/>
          <p:cNvSpPr/>
          <p:nvPr/>
        </p:nvSpPr>
        <p:spPr>
          <a:xfrm>
            <a:off x="9235440" y="7041240"/>
            <a:ext cx="639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10/21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" descr=""/>
          <p:cNvPicPr/>
          <p:nvPr/>
        </p:nvPicPr>
        <p:blipFill>
          <a:blip r:embed="rId1"/>
          <a:stretch/>
        </p:blipFill>
        <p:spPr>
          <a:xfrm>
            <a:off x="180720" y="2356920"/>
            <a:ext cx="6676920" cy="3479400"/>
          </a:xfrm>
          <a:prstGeom prst="rect">
            <a:avLst/>
          </a:prstGeom>
          <a:ln>
            <a:noFill/>
          </a:ln>
        </p:spPr>
      </p:pic>
      <p:sp>
        <p:nvSpPr>
          <p:cNvPr id="387" name="CustomShape 1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Training the K-Means Model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6492240" y="2468880"/>
            <a:ext cx="3291480" cy="503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Choose K-Means clustering for efficiency and control over number of clusters.</a:t>
            </a: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Choose k=5 clusters based on inertia measurements in elbow plot.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9" name="CustomShape 3"/>
          <p:cNvSpPr/>
          <p:nvPr/>
        </p:nvSpPr>
        <p:spPr>
          <a:xfrm>
            <a:off x="9235440" y="7041240"/>
            <a:ext cx="639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11/21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K-Means Clustering Results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91" name="" descr=""/>
          <p:cNvPicPr/>
          <p:nvPr/>
        </p:nvPicPr>
        <p:blipFill>
          <a:blip r:embed="rId1"/>
          <a:stretch/>
        </p:blipFill>
        <p:spPr>
          <a:xfrm>
            <a:off x="2815200" y="1828800"/>
            <a:ext cx="7151040" cy="4219560"/>
          </a:xfrm>
          <a:prstGeom prst="rect">
            <a:avLst/>
          </a:prstGeom>
          <a:ln>
            <a:noFill/>
          </a:ln>
        </p:spPr>
      </p:pic>
      <p:sp>
        <p:nvSpPr>
          <p:cNvPr id="392" name="CustomShape 2"/>
          <p:cNvSpPr/>
          <p:nvPr/>
        </p:nvSpPr>
        <p:spPr>
          <a:xfrm>
            <a:off x="360000" y="2468880"/>
            <a:ext cx="3571200" cy="45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Church Hill gets assigned to cluster 3 along with 50 other neighborhoods. </a:t>
            </a: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It is the largest and most central cluster in the 3D PCA plot.</a:t>
            </a: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3" name="" descr=""/>
          <p:cNvPicPr/>
          <p:nvPr/>
        </p:nvPicPr>
        <p:blipFill>
          <a:blip r:embed="rId2"/>
          <a:stretch/>
        </p:blipFill>
        <p:spPr>
          <a:xfrm>
            <a:off x="1554480" y="4663440"/>
            <a:ext cx="1929240" cy="1805760"/>
          </a:xfrm>
          <a:prstGeom prst="rect">
            <a:avLst/>
          </a:prstGeom>
          <a:ln>
            <a:noFill/>
          </a:ln>
        </p:spPr>
      </p:pic>
      <p:sp>
        <p:nvSpPr>
          <p:cNvPr id="394" name="CustomShape 3"/>
          <p:cNvSpPr/>
          <p:nvPr/>
        </p:nvSpPr>
        <p:spPr>
          <a:xfrm>
            <a:off x="9235440" y="7041240"/>
            <a:ext cx="639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12/21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CustomShape 1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Analysis - Ranked Retail Categories of Cluster 0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96" name="" descr=""/>
          <p:cNvPicPr/>
          <p:nvPr/>
        </p:nvPicPr>
        <p:blipFill>
          <a:blip r:embed="rId1"/>
          <a:stretch/>
        </p:blipFill>
        <p:spPr>
          <a:xfrm>
            <a:off x="360000" y="2325600"/>
            <a:ext cx="9358560" cy="4347360"/>
          </a:xfrm>
          <a:prstGeom prst="rect">
            <a:avLst/>
          </a:prstGeom>
          <a:ln>
            <a:noFill/>
          </a:ln>
        </p:spPr>
      </p:pic>
      <p:sp>
        <p:nvSpPr>
          <p:cNvPr id="397" name="CustomShape 2"/>
          <p:cNvSpPr/>
          <p:nvPr/>
        </p:nvSpPr>
        <p:spPr>
          <a:xfrm>
            <a:off x="9235440" y="7041240"/>
            <a:ext cx="639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13/21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Analysis - Ranked Retail Categories of Cluster 1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99" name="" descr=""/>
          <p:cNvPicPr/>
          <p:nvPr/>
        </p:nvPicPr>
        <p:blipFill>
          <a:blip r:embed="rId1"/>
          <a:stretch/>
        </p:blipFill>
        <p:spPr>
          <a:xfrm>
            <a:off x="360000" y="2326680"/>
            <a:ext cx="9358560" cy="4344840"/>
          </a:xfrm>
          <a:prstGeom prst="rect">
            <a:avLst/>
          </a:prstGeom>
          <a:ln>
            <a:noFill/>
          </a:ln>
        </p:spPr>
      </p:pic>
      <p:sp>
        <p:nvSpPr>
          <p:cNvPr id="400" name="CustomShape 2"/>
          <p:cNvSpPr/>
          <p:nvPr/>
        </p:nvSpPr>
        <p:spPr>
          <a:xfrm>
            <a:off x="9235440" y="7041240"/>
            <a:ext cx="639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14/21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Analysis - Ranked Retail Categories of Cluster 2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02" name="" descr=""/>
          <p:cNvPicPr/>
          <p:nvPr/>
        </p:nvPicPr>
        <p:blipFill>
          <a:blip r:embed="rId1"/>
          <a:stretch/>
        </p:blipFill>
        <p:spPr>
          <a:xfrm>
            <a:off x="360000" y="2300760"/>
            <a:ext cx="9358560" cy="4396680"/>
          </a:xfrm>
          <a:prstGeom prst="rect">
            <a:avLst/>
          </a:prstGeom>
          <a:ln>
            <a:noFill/>
          </a:ln>
        </p:spPr>
      </p:pic>
      <p:sp>
        <p:nvSpPr>
          <p:cNvPr id="403" name="CustomShape 2"/>
          <p:cNvSpPr/>
          <p:nvPr/>
        </p:nvSpPr>
        <p:spPr>
          <a:xfrm>
            <a:off x="9235440" y="7041240"/>
            <a:ext cx="639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15/21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ustomShape 1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Analysis - Ranked Retail Categories of Cluster 3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05" name="" descr=""/>
          <p:cNvPicPr/>
          <p:nvPr/>
        </p:nvPicPr>
        <p:blipFill>
          <a:blip r:embed="rId1"/>
          <a:stretch/>
        </p:blipFill>
        <p:spPr>
          <a:xfrm>
            <a:off x="241920" y="2302560"/>
            <a:ext cx="9358560" cy="4371840"/>
          </a:xfrm>
          <a:prstGeom prst="rect">
            <a:avLst/>
          </a:prstGeom>
          <a:ln>
            <a:noFill/>
          </a:ln>
        </p:spPr>
      </p:pic>
      <p:sp>
        <p:nvSpPr>
          <p:cNvPr id="406" name="CustomShape 2"/>
          <p:cNvSpPr/>
          <p:nvPr/>
        </p:nvSpPr>
        <p:spPr>
          <a:xfrm>
            <a:off x="822960" y="6858000"/>
            <a:ext cx="77716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Church Hill belongs to this cluster so we will come back to this plot.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7" name="CustomShape 3"/>
          <p:cNvSpPr/>
          <p:nvPr/>
        </p:nvSpPr>
        <p:spPr>
          <a:xfrm>
            <a:off x="9235440" y="7041240"/>
            <a:ext cx="639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16/21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CustomShape 1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Analysis - Ranked Retail Categories of Cluster 4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09" name="" descr=""/>
          <p:cNvPicPr/>
          <p:nvPr/>
        </p:nvPicPr>
        <p:blipFill>
          <a:blip r:embed="rId1"/>
          <a:stretch/>
        </p:blipFill>
        <p:spPr>
          <a:xfrm>
            <a:off x="360000" y="2304000"/>
            <a:ext cx="9358560" cy="4390560"/>
          </a:xfrm>
          <a:prstGeom prst="rect">
            <a:avLst/>
          </a:prstGeom>
          <a:ln>
            <a:noFill/>
          </a:ln>
        </p:spPr>
      </p:pic>
      <p:sp>
        <p:nvSpPr>
          <p:cNvPr id="410" name="CustomShape 2"/>
          <p:cNvSpPr/>
          <p:nvPr/>
        </p:nvSpPr>
        <p:spPr>
          <a:xfrm>
            <a:off x="9235440" y="7041240"/>
            <a:ext cx="639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17/21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CustomShape 1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Analysis- Church Hill Compared to its Cluster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12" name="" descr=""/>
          <p:cNvPicPr/>
          <p:nvPr/>
        </p:nvPicPr>
        <p:blipFill>
          <a:blip r:embed="rId1"/>
          <a:stretch/>
        </p:blipFill>
        <p:spPr>
          <a:xfrm>
            <a:off x="360000" y="2434320"/>
            <a:ext cx="9358560" cy="4129920"/>
          </a:xfrm>
          <a:prstGeom prst="rect">
            <a:avLst/>
          </a:prstGeom>
          <a:ln>
            <a:noFill/>
          </a:ln>
        </p:spPr>
      </p:pic>
      <p:sp>
        <p:nvSpPr>
          <p:cNvPr id="413" name="CustomShape 2"/>
          <p:cNvSpPr/>
          <p:nvPr/>
        </p:nvSpPr>
        <p:spPr>
          <a:xfrm>
            <a:off x="640080" y="6675120"/>
            <a:ext cx="77716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Categories in blue without red bars are not represented in Church Hill.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9235440" y="7041240"/>
            <a:ext cx="639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18/21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Conclusion - Results for Church Hill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16" name="CustomShape 2"/>
          <p:cNvSpPr/>
          <p:nvPr/>
        </p:nvSpPr>
        <p:spPr>
          <a:xfrm>
            <a:off x="360000" y="1980000"/>
            <a:ext cx="4565880" cy="503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7" name="" descr=""/>
          <p:cNvPicPr/>
          <p:nvPr/>
        </p:nvPicPr>
        <p:blipFill>
          <a:blip r:embed="rId1"/>
          <a:stretch/>
        </p:blipFill>
        <p:spPr>
          <a:xfrm>
            <a:off x="4846680" y="1920240"/>
            <a:ext cx="4754520" cy="4602960"/>
          </a:xfrm>
          <a:prstGeom prst="rect">
            <a:avLst/>
          </a:prstGeom>
          <a:ln>
            <a:noFill/>
          </a:ln>
        </p:spPr>
      </p:pic>
      <p:sp>
        <p:nvSpPr>
          <p:cNvPr id="418" name="CustomShape 3"/>
          <p:cNvSpPr/>
          <p:nvPr/>
        </p:nvSpPr>
        <p:spPr>
          <a:xfrm>
            <a:off x="9235440" y="7041240"/>
            <a:ext cx="639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19/21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19" name="CustomShape 4"/>
          <p:cNvSpPr/>
          <p:nvPr/>
        </p:nvSpPr>
        <p:spPr>
          <a:xfrm>
            <a:off x="548640" y="1819440"/>
            <a:ext cx="3291480" cy="503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Top Retail Choices: </a:t>
            </a: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Font typeface="Wingdings" charset="2"/>
              <a:buAutoNum type="arabicParenR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Coffee shop</a:t>
            </a: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Font typeface="Wingdings" charset="2"/>
              <a:buAutoNum type="arabicParenR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Hotel</a:t>
            </a: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Font typeface="Wingdings" charset="2"/>
              <a:buAutoNum type="arabicParenR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Pizza place</a:t>
            </a: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Font typeface="Wingdings" charset="2"/>
              <a:buAutoNum type="arabicParenR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Bar</a:t>
            </a: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Font typeface="Wingdings" charset="2"/>
              <a:buAutoNum type="arabicParenR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Cafe</a:t>
            </a: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Font typeface="Wingdings" charset="2"/>
              <a:buAutoNum type="arabicParenR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Italian Restaurant</a:t>
            </a: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Font typeface="Wingdings" charset="2"/>
              <a:buAutoNum type="arabicParenR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Seafood Restaurant</a:t>
            </a: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Font typeface="Wingdings" charset="2"/>
              <a:buAutoNum type="arabicParenR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Gym</a:t>
            </a: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Font typeface="Wingdings" charset="2"/>
              <a:buAutoNum type="arabicParenR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Clothing store</a:t>
            </a: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Font typeface="Wingdings" charset="2"/>
              <a:buAutoNum type="arabicParenR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Sushi restaurant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Introduction - Background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360000" y="1980000"/>
            <a:ext cx="4565880" cy="503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Goal: Determine under-represented retail categories with a high likelihood of success for a growing neighborhood.</a:t>
            </a: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For whom:  Property managers, entrepreneurs, and existing retail business owners.</a:t>
            </a: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Where: Church Hill in Richmond, Virginia, a growing neighborhood.</a:t>
            </a: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How: Compare Church Hill retail to similar neighborhoods.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5155560" y="2788560"/>
            <a:ext cx="4565880" cy="3421080"/>
          </a:xfrm>
          <a:prstGeom prst="rect">
            <a:avLst/>
          </a:prstGeom>
          <a:ln>
            <a:noFill/>
          </a:ln>
        </p:spPr>
      </p:pic>
      <p:sp>
        <p:nvSpPr>
          <p:cNvPr id="338" name="CustomShape 3"/>
          <p:cNvSpPr/>
          <p:nvPr/>
        </p:nvSpPr>
        <p:spPr>
          <a:xfrm>
            <a:off x="9235440" y="7041240"/>
            <a:ext cx="639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2/21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Conclusion – Validity of 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21" name="CustomShape 2"/>
          <p:cNvSpPr/>
          <p:nvPr/>
        </p:nvSpPr>
        <p:spPr>
          <a:xfrm>
            <a:off x="211320" y="2216160"/>
            <a:ext cx="3811320" cy="45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Some retail venues seem to be missing from Foursquare.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Data sparsity made quality clustering difficult.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From personal experience with Church Hill I can say these results makes sense.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2" name="CustomShape 3"/>
          <p:cNvSpPr/>
          <p:nvPr/>
        </p:nvSpPr>
        <p:spPr>
          <a:xfrm>
            <a:off x="9235440" y="7041240"/>
            <a:ext cx="639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20/21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1"/>
          <a:stretch/>
        </p:blipFill>
        <p:spPr>
          <a:xfrm>
            <a:off x="4846680" y="1888560"/>
            <a:ext cx="4754520" cy="460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Conclusion – Further Work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25" name="CustomShape 2"/>
          <p:cNvSpPr/>
          <p:nvPr/>
        </p:nvSpPr>
        <p:spPr>
          <a:xfrm>
            <a:off x="360000" y="1980000"/>
            <a:ext cx="4565880" cy="503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3"/>
          <p:cNvSpPr/>
          <p:nvPr/>
        </p:nvSpPr>
        <p:spPr>
          <a:xfrm>
            <a:off x="211680" y="2216160"/>
            <a:ext cx="3993840" cy="45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Try other clustering algorithms such as DBSCAN or entropy-weighted K-Means.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Reduce data sparsity by: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… </a:t>
            </a: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adding more neighborhoods,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… </a:t>
            </a: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adding more data about the neighborhoods,</a:t>
            </a: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… </a:t>
            </a: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adding more finely tuned retail subcategory information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27" name="CustomShape 4"/>
          <p:cNvSpPr/>
          <p:nvPr/>
        </p:nvSpPr>
        <p:spPr>
          <a:xfrm>
            <a:off x="9235440" y="7041240"/>
            <a:ext cx="639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21/21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428" name="" descr=""/>
          <p:cNvPicPr/>
          <p:nvPr/>
        </p:nvPicPr>
        <p:blipFill>
          <a:blip r:embed="rId1"/>
          <a:stretch/>
        </p:blipFill>
        <p:spPr>
          <a:xfrm>
            <a:off x="4846680" y="1888560"/>
            <a:ext cx="4754520" cy="4602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Introduction - Problem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359640" y="2787480"/>
            <a:ext cx="4565880" cy="3423240"/>
          </a:xfrm>
          <a:prstGeom prst="rect">
            <a:avLst/>
          </a:prstGeom>
          <a:ln>
            <a:noFill/>
          </a:ln>
        </p:spPr>
      </p:pic>
      <p:sp>
        <p:nvSpPr>
          <p:cNvPr id="341" name="CustomShape 2"/>
          <p:cNvSpPr/>
          <p:nvPr/>
        </p:nvSpPr>
        <p:spPr>
          <a:xfrm>
            <a:off x="5155920" y="1980000"/>
            <a:ext cx="4565880" cy="503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414"/>
              </a:spcAft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How can we characterize the retail of Church Hill?</a:t>
            </a: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How can we determine neighborhoods with similar retail to Church Hill?</a:t>
            </a: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How will we compare Church Hill retail to these similar neighborhoods?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2" name="CustomShape 3"/>
          <p:cNvSpPr/>
          <p:nvPr/>
        </p:nvSpPr>
        <p:spPr>
          <a:xfrm>
            <a:off x="9235440" y="7041240"/>
            <a:ext cx="639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3/21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Introduction - Plan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360000" y="1980000"/>
            <a:ext cx="4565880" cy="503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5155560" y="2216160"/>
            <a:ext cx="4565880" cy="4565880"/>
          </a:xfrm>
          <a:prstGeom prst="rect">
            <a:avLst/>
          </a:prstGeom>
          <a:ln>
            <a:noFill/>
          </a:ln>
        </p:spPr>
      </p:pic>
      <p:sp>
        <p:nvSpPr>
          <p:cNvPr id="346" name="CustomShape 3"/>
          <p:cNvSpPr/>
          <p:nvPr/>
        </p:nvSpPr>
        <p:spPr>
          <a:xfrm>
            <a:off x="210960" y="2216160"/>
            <a:ext cx="4714920" cy="45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Compile a list of retail categories present in many neighborhoods.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Machine Learning clustering to find neighborhoods similar to Church Hill.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Compare Church Hill retail categories to average frequency of retail categories in the similar cluster.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7" name="CustomShape 4"/>
          <p:cNvSpPr/>
          <p:nvPr/>
        </p:nvSpPr>
        <p:spPr>
          <a:xfrm>
            <a:off x="9235440" y="7041240"/>
            <a:ext cx="639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4/21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Neighborhood Data Collection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830520" y="1979640"/>
            <a:ext cx="3624480" cy="2402280"/>
          </a:xfrm>
          <a:prstGeom prst="rect">
            <a:avLst/>
          </a:prstGeom>
          <a:ln>
            <a:noFill/>
          </a:ln>
        </p:spPr>
      </p:pic>
      <p:pic>
        <p:nvPicPr>
          <p:cNvPr id="350" name="" descr=""/>
          <p:cNvPicPr/>
          <p:nvPr/>
        </p:nvPicPr>
        <p:blipFill>
          <a:blip r:embed="rId2"/>
          <a:stretch/>
        </p:blipFill>
        <p:spPr>
          <a:xfrm>
            <a:off x="5626080" y="1979640"/>
            <a:ext cx="3624840" cy="2402280"/>
          </a:xfrm>
          <a:prstGeom prst="rect">
            <a:avLst/>
          </a:prstGeom>
          <a:ln>
            <a:noFill/>
          </a:ln>
        </p:spPr>
      </p:pic>
      <p:pic>
        <p:nvPicPr>
          <p:cNvPr id="351" name="" descr=""/>
          <p:cNvPicPr/>
          <p:nvPr/>
        </p:nvPicPr>
        <p:blipFill>
          <a:blip r:embed="rId3"/>
          <a:stretch/>
        </p:blipFill>
        <p:spPr>
          <a:xfrm>
            <a:off x="840600" y="4611960"/>
            <a:ext cx="3604320" cy="2402280"/>
          </a:xfrm>
          <a:prstGeom prst="rect">
            <a:avLst/>
          </a:prstGeom>
          <a:ln>
            <a:noFill/>
          </a:ln>
        </p:spPr>
      </p:pic>
      <p:pic>
        <p:nvPicPr>
          <p:cNvPr id="352" name="" descr=""/>
          <p:cNvPicPr/>
          <p:nvPr/>
        </p:nvPicPr>
        <p:blipFill>
          <a:blip r:embed="rId4"/>
          <a:stretch/>
        </p:blipFill>
        <p:spPr>
          <a:xfrm>
            <a:off x="5644080" y="4611960"/>
            <a:ext cx="3589200" cy="2402280"/>
          </a:xfrm>
          <a:prstGeom prst="rect">
            <a:avLst/>
          </a:prstGeom>
          <a:ln>
            <a:noFill/>
          </a:ln>
        </p:spPr>
      </p:pic>
      <p:sp>
        <p:nvSpPr>
          <p:cNvPr id="353" name="CustomShape 2"/>
          <p:cNvSpPr/>
          <p:nvPr/>
        </p:nvSpPr>
        <p:spPr>
          <a:xfrm>
            <a:off x="1005840" y="1979640"/>
            <a:ext cx="28339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Baltimore, MD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4" name="CustomShape 3"/>
          <p:cNvSpPr/>
          <p:nvPr/>
        </p:nvSpPr>
        <p:spPr>
          <a:xfrm>
            <a:off x="5760720" y="2031120"/>
            <a:ext cx="28339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Charlotte, NC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5" name="CustomShape 4"/>
          <p:cNvSpPr/>
          <p:nvPr/>
        </p:nvSpPr>
        <p:spPr>
          <a:xfrm>
            <a:off x="1097280" y="4611960"/>
            <a:ext cx="28339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Charlottesville, VA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6" name="CustomShape 5"/>
          <p:cNvSpPr/>
          <p:nvPr/>
        </p:nvSpPr>
        <p:spPr>
          <a:xfrm>
            <a:off x="6035040" y="4591440"/>
            <a:ext cx="28339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Norfolk, VA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57" name="CustomShape 6"/>
          <p:cNvSpPr/>
          <p:nvPr/>
        </p:nvSpPr>
        <p:spPr>
          <a:xfrm>
            <a:off x="9235440" y="7041240"/>
            <a:ext cx="639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5/21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Neighborhood Data Collection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853200" y="1979280"/>
            <a:ext cx="3579120" cy="240228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2"/>
          <a:stretch/>
        </p:blipFill>
        <p:spPr>
          <a:xfrm>
            <a:off x="5631120" y="1979280"/>
            <a:ext cx="3614400" cy="2402280"/>
          </a:xfrm>
          <a:prstGeom prst="rect">
            <a:avLst/>
          </a:prstGeom>
          <a:ln>
            <a:noFill/>
          </a:ln>
        </p:spPr>
      </p:pic>
      <p:pic>
        <p:nvPicPr>
          <p:cNvPr id="361" name="" descr=""/>
          <p:cNvPicPr/>
          <p:nvPr/>
        </p:nvPicPr>
        <p:blipFill>
          <a:blip r:embed="rId3"/>
          <a:stretch/>
        </p:blipFill>
        <p:spPr>
          <a:xfrm>
            <a:off x="840600" y="4613400"/>
            <a:ext cx="3604320" cy="2398680"/>
          </a:xfrm>
          <a:prstGeom prst="rect">
            <a:avLst/>
          </a:prstGeom>
          <a:ln>
            <a:noFill/>
          </a:ln>
        </p:spPr>
      </p:pic>
      <p:pic>
        <p:nvPicPr>
          <p:cNvPr id="362" name="" descr=""/>
          <p:cNvPicPr/>
          <p:nvPr/>
        </p:nvPicPr>
        <p:blipFill>
          <a:blip r:embed="rId4"/>
          <a:stretch/>
        </p:blipFill>
        <p:spPr>
          <a:xfrm>
            <a:off x="5644080" y="4621680"/>
            <a:ext cx="3589200" cy="2382120"/>
          </a:xfrm>
          <a:prstGeom prst="rect">
            <a:avLst/>
          </a:prstGeom>
          <a:ln>
            <a:noFill/>
          </a:ln>
        </p:spPr>
      </p:pic>
      <p:sp>
        <p:nvSpPr>
          <p:cNvPr id="363" name="CustomShape 2"/>
          <p:cNvSpPr/>
          <p:nvPr/>
        </p:nvSpPr>
        <p:spPr>
          <a:xfrm>
            <a:off x="1097280" y="2031120"/>
            <a:ext cx="28339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Raleigh, NC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CustomShape 3"/>
          <p:cNvSpPr/>
          <p:nvPr/>
        </p:nvSpPr>
        <p:spPr>
          <a:xfrm>
            <a:off x="5852160" y="1979280"/>
            <a:ext cx="28339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Richmond, VA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5" name="CustomShape 4"/>
          <p:cNvSpPr/>
          <p:nvPr/>
        </p:nvSpPr>
        <p:spPr>
          <a:xfrm>
            <a:off x="1097280" y="4663440"/>
            <a:ext cx="28339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Virginia Beach, VA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6" name="CustomShape 5"/>
          <p:cNvSpPr/>
          <p:nvPr/>
        </p:nvSpPr>
        <p:spPr>
          <a:xfrm>
            <a:off x="5852160" y="4621680"/>
            <a:ext cx="28339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Washington, DC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7" name="CustomShape 6"/>
          <p:cNvSpPr/>
          <p:nvPr/>
        </p:nvSpPr>
        <p:spPr>
          <a:xfrm>
            <a:off x="9235440" y="7041240"/>
            <a:ext cx="639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6/21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Foursquare Retail Venue Data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69" name="" descr=""/>
          <p:cNvPicPr/>
          <p:nvPr/>
        </p:nvPicPr>
        <p:blipFill>
          <a:blip r:embed="rId1"/>
          <a:stretch/>
        </p:blipFill>
        <p:spPr>
          <a:xfrm>
            <a:off x="822960" y="1737360"/>
            <a:ext cx="8346960" cy="3831840"/>
          </a:xfrm>
          <a:prstGeom prst="rect">
            <a:avLst/>
          </a:prstGeom>
          <a:ln>
            <a:noFill/>
          </a:ln>
        </p:spPr>
      </p:pic>
      <p:sp>
        <p:nvSpPr>
          <p:cNvPr id="370" name="CustomShape 2"/>
          <p:cNvSpPr/>
          <p:nvPr/>
        </p:nvSpPr>
        <p:spPr>
          <a:xfrm>
            <a:off x="731520" y="5760720"/>
            <a:ext cx="8411040" cy="3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We've collected data on a total of 5740 retail venues from the eight cities and 747 neighborhoods.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9235440" y="7041240"/>
            <a:ext cx="639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7/21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Data Cleaning – Removing Small Neighborhoods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365760" y="1797840"/>
            <a:ext cx="9358560" cy="176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First we get rid of unwanted Foursquare venue entries.</a:t>
            </a:r>
            <a:endParaRPr b="0" lang="en-US" sz="16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Then we remove entire neighborhoods with less than 15 retail venues.</a:t>
            </a:r>
            <a:endParaRPr b="0" lang="en-US" sz="16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Now we have  106 neighborhoods to cluster.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414"/>
              </a:spcAft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374" name="" descr=""/>
          <p:cNvPicPr/>
          <p:nvPr/>
        </p:nvPicPr>
        <p:blipFill>
          <a:blip r:embed="rId1"/>
          <a:stretch/>
        </p:blipFill>
        <p:spPr>
          <a:xfrm>
            <a:off x="91440" y="3108960"/>
            <a:ext cx="8939160" cy="3893040"/>
          </a:xfrm>
          <a:prstGeom prst="rect">
            <a:avLst/>
          </a:prstGeom>
          <a:ln>
            <a:noFill/>
          </a:ln>
        </p:spPr>
      </p:pic>
      <p:sp>
        <p:nvSpPr>
          <p:cNvPr id="375" name="CustomShape 3"/>
          <p:cNvSpPr/>
          <p:nvPr/>
        </p:nvSpPr>
        <p:spPr>
          <a:xfrm>
            <a:off x="9235440" y="7041240"/>
            <a:ext cx="639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8/21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360000" y="301320"/>
            <a:ext cx="9358560" cy="9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Data Preparation – Category Frequencies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77" name="" descr=""/>
          <p:cNvPicPr/>
          <p:nvPr/>
        </p:nvPicPr>
        <p:blipFill>
          <a:blip r:embed="rId1"/>
          <a:stretch/>
        </p:blipFill>
        <p:spPr>
          <a:xfrm>
            <a:off x="978480" y="1753920"/>
            <a:ext cx="8072640" cy="4005360"/>
          </a:xfrm>
          <a:prstGeom prst="rect">
            <a:avLst/>
          </a:prstGeom>
          <a:ln>
            <a:noFill/>
          </a:ln>
        </p:spPr>
      </p:pic>
      <p:sp>
        <p:nvSpPr>
          <p:cNvPr id="378" name="CustomShape 2"/>
          <p:cNvSpPr/>
          <p:nvPr/>
        </p:nvSpPr>
        <p:spPr>
          <a:xfrm>
            <a:off x="548640" y="5930640"/>
            <a:ext cx="8868240" cy="37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3"/>
          <p:cNvSpPr/>
          <p:nvPr/>
        </p:nvSpPr>
        <p:spPr>
          <a:xfrm>
            <a:off x="365760" y="5943600"/>
            <a:ext cx="9234720" cy="85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We create a dummy column for each retail category and place a 1 in the corresponding venue row.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We group each neighborhood together and take the mean of the columns for a category frequency value.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There are 309 retail categories total.</a:t>
            </a:r>
            <a:endParaRPr b="0" lang="en-US" sz="16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We will also include the venue count column so we’ll have 310 features for clustering.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0" name="CustomShape 4"/>
          <p:cNvSpPr/>
          <p:nvPr/>
        </p:nvSpPr>
        <p:spPr>
          <a:xfrm>
            <a:off x="9235440" y="7041240"/>
            <a:ext cx="639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9/21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</TotalTime>
  <Application>LibreOffice/6.4.7.2$MacOSX_X86_64 LibreOffice_project/639b8ac485750d5696d7590a72ef1b496725cfb5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2021-06-10T19:52:54Z</dcterms:created>
  <dc:creator/>
  <dc:description/>
  <dc:language>en-US</dc:language>
  <cp:lastModifiedBy/>
  <dcterms:modified xsi:type="dcterms:W3CDTF">2021-06-13T16:01:08Z</dcterms:modified>
  <cp:revision>12</cp:revision>
  <dc:subject/>
  <dc:title>Midnightblue</dc:title>
</cp:coreProperties>
</file>